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handoutMasterIdLst>
    <p:handoutMasterId r:id="rId12"/>
  </p:handoutMasterIdLst>
  <p:sldIdLst>
    <p:sldId id="256" r:id="rId5"/>
    <p:sldId id="260" r:id="rId6"/>
    <p:sldId id="261" r:id="rId7"/>
    <p:sldId id="262" r:id="rId8"/>
    <p:sldId id="264" r:id="rId9"/>
    <p:sldId id="266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EFFC"/>
    <a:srgbClr val="97EAFB"/>
    <a:srgbClr val="97F1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5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043CB-B768-41E0-9FBE-91E76D71338D}" type="datetimeFigureOut">
              <a:rPr lang="ru-RU" smtClean="0"/>
              <a:t>24.08.2023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C7947-BB5E-4C61-BA50-1045C0442D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668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audio" Target="../media/audio1.wav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46" y="669318"/>
            <a:ext cx="9934575" cy="39466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09666" y="1107661"/>
            <a:ext cx="8372671" cy="2967134"/>
          </a:xfrm>
        </p:spPr>
        <p:txBody>
          <a:bodyPr anchor="ctr">
            <a:normAutofit/>
          </a:bodyPr>
          <a:lstStyle>
            <a:lvl1pPr algn="ctr">
              <a:defRPr sz="4800">
                <a:latin typeface="Comic Sans MS" panose="030F0702030302020204" pitchFamily="66" charset="0"/>
              </a:defRPr>
            </a:lvl1pPr>
          </a:lstStyle>
          <a:p>
            <a:r>
              <a:rPr lang="ru-RU" dirty="0"/>
              <a:t>Введите сюда название презентации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2" y="3994064"/>
            <a:ext cx="2580477" cy="275706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26" y="4701021"/>
            <a:ext cx="2676525" cy="17526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3555" y="73078"/>
            <a:ext cx="1514475" cy="192405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750" y="0"/>
            <a:ext cx="1247775" cy="120015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363" y="5925827"/>
            <a:ext cx="962025" cy="59055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98" y="2305121"/>
            <a:ext cx="1335317" cy="90285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6981">
            <a:off x="2877094" y="5027739"/>
            <a:ext cx="1190625" cy="59055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7133">
            <a:off x="4857827" y="5583801"/>
            <a:ext cx="1038225" cy="104775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1725">
            <a:off x="11182911" y="2147012"/>
            <a:ext cx="971551" cy="129540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58" y="160446"/>
            <a:ext cx="1189375" cy="141394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978" y="4143435"/>
            <a:ext cx="1200151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64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563312" y="889686"/>
            <a:ext cx="7065377" cy="1994055"/>
          </a:xfrm>
        </p:spPr>
        <p:txBody>
          <a:bodyPr/>
          <a:lstStyle>
            <a:lvl1pPr algn="ctr">
              <a:defRPr lang="ru-RU" sz="3600" kern="1200" baseline="0" dirty="0" smtClean="0">
                <a:solidFill>
                  <a:schemeClr val="tx1"/>
                </a:solidFill>
                <a:latin typeface="Comic Sans MS" panose="030F0702030302020204" pitchFamily="66" charset="0"/>
                <a:ea typeface="+mj-ea"/>
                <a:cs typeface="+mj-cs"/>
              </a:defRPr>
            </a:lvl1pPr>
          </a:lstStyle>
          <a:p>
            <a:r>
              <a:rPr lang="ru-RU" dirty="0"/>
              <a:t>Введите сюда вопрос</a:t>
            </a:r>
          </a:p>
        </p:txBody>
      </p:sp>
    </p:spTree>
    <p:extLst>
      <p:ext uri="{BB962C8B-B14F-4D97-AF65-F5344CB8AC3E}">
        <p14:creationId xmlns:p14="http://schemas.microsoft.com/office/powerpoint/2010/main" val="124861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703" y="1148799"/>
            <a:ext cx="7520662" cy="29876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926866" y="1619854"/>
            <a:ext cx="6338272" cy="1942748"/>
          </a:xfrm>
        </p:spPr>
        <p:txBody>
          <a:bodyPr anchor="ctr">
            <a:normAutofit/>
          </a:bodyPr>
          <a:lstStyle>
            <a:lvl1pPr algn="ctr">
              <a:defRPr sz="4800">
                <a:latin typeface="Comic Sans MS" panose="030F0702030302020204" pitchFamily="66" charset="0"/>
              </a:defRPr>
            </a:lvl1pPr>
          </a:lstStyle>
          <a:p>
            <a:r>
              <a:rPr lang="ru-RU" dirty="0"/>
              <a:t>Молодец !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3" y="3994064"/>
            <a:ext cx="2316132" cy="247463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986" y="4607546"/>
            <a:ext cx="1932896" cy="126566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655" y="408441"/>
            <a:ext cx="1080658" cy="137291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277" y="250836"/>
            <a:ext cx="1247775" cy="120015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307" y="5561242"/>
            <a:ext cx="808329" cy="49620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44" y="1619854"/>
            <a:ext cx="1442735" cy="97548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2733">
            <a:off x="3095022" y="5531869"/>
            <a:ext cx="1190625" cy="59055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7752">
            <a:off x="4870713" y="5547467"/>
            <a:ext cx="941707" cy="950347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1725">
            <a:off x="10178792" y="2153101"/>
            <a:ext cx="924327" cy="123243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31" y="157018"/>
            <a:ext cx="1088456" cy="1293968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356" y="4096790"/>
            <a:ext cx="781485" cy="99236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787" y="5658514"/>
            <a:ext cx="821592" cy="81018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19884">
            <a:off x="2562843" y="4138241"/>
            <a:ext cx="334800" cy="103598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312" y="4106455"/>
            <a:ext cx="762106" cy="791047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59" y="2938641"/>
            <a:ext cx="913483" cy="77616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575" y="97483"/>
            <a:ext cx="1340567" cy="1051316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327" y="166197"/>
            <a:ext cx="1342076" cy="1192957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99386">
            <a:off x="4786126" y="4446131"/>
            <a:ext cx="928595" cy="87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5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3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22222E-6 L 0 -0.03797 " pathEditMode="relative" rAng="0" ptsTypes="AA">
                                      <p:cBhvr>
                                        <p:cTn id="114" dur="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98"/>
                                    </p:animMotion>
                                    <p:animRot by="1500000">
                                      <p:cBhvr>
                                        <p:cTn id="115" dur="3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6" dur="37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7" dur="375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8" dur="375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EEF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3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6" r:id="rId3"/>
  </p:sldLayoutIdLst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7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4.png"/><Relationship Id="rId17" Type="http://schemas.openxmlformats.org/officeDocument/2006/relationships/image" Target="../media/image20.png"/><Relationship Id="rId2" Type="http://schemas.openxmlformats.org/officeDocument/2006/relationships/image" Target="../media/image21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.png"/><Relationship Id="rId5" Type="http://schemas.openxmlformats.org/officeDocument/2006/relationships/image" Target="../media/image15.png"/><Relationship Id="rId15" Type="http://schemas.openxmlformats.org/officeDocument/2006/relationships/image" Target="../media/image12.png"/><Relationship Id="rId10" Type="http://schemas.openxmlformats.org/officeDocument/2006/relationships/image" Target="../media/image19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11.png"/><Relationship Id="rId3" Type="http://schemas.openxmlformats.org/officeDocument/2006/relationships/image" Target="../media/image18.png"/><Relationship Id="rId7" Type="http://schemas.openxmlformats.org/officeDocument/2006/relationships/image" Target="../media/image12.png"/><Relationship Id="rId12" Type="http://schemas.openxmlformats.org/officeDocument/2006/relationships/image" Target="../media/image9.png"/><Relationship Id="rId17" Type="http://schemas.openxmlformats.org/officeDocument/2006/relationships/image" Target="../media/image20.png"/><Relationship Id="rId2" Type="http://schemas.openxmlformats.org/officeDocument/2006/relationships/image" Target="../media/image21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5" Type="http://schemas.openxmlformats.org/officeDocument/2006/relationships/image" Target="../media/image26.png"/><Relationship Id="rId10" Type="http://schemas.openxmlformats.org/officeDocument/2006/relationships/image" Target="../media/image3.png"/><Relationship Id="rId4" Type="http://schemas.openxmlformats.org/officeDocument/2006/relationships/image" Target="../media/image22.png"/><Relationship Id="rId9" Type="http://schemas.openxmlformats.org/officeDocument/2006/relationships/image" Target="../media/image24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31.png"/><Relationship Id="rId18" Type="http://schemas.openxmlformats.org/officeDocument/2006/relationships/image" Target="../media/image32.png"/><Relationship Id="rId3" Type="http://schemas.openxmlformats.org/officeDocument/2006/relationships/image" Target="../media/image21.png"/><Relationship Id="rId21" Type="http://schemas.openxmlformats.org/officeDocument/2006/relationships/image" Target="../media/image20.png"/><Relationship Id="rId7" Type="http://schemas.openxmlformats.org/officeDocument/2006/relationships/audio" Target="../media/audio3.wav"/><Relationship Id="rId12" Type="http://schemas.openxmlformats.org/officeDocument/2006/relationships/image" Target="../media/image17.png"/><Relationship Id="rId17" Type="http://schemas.openxmlformats.org/officeDocument/2006/relationships/image" Target="../media/image10.png"/><Relationship Id="rId2" Type="http://schemas.openxmlformats.org/officeDocument/2006/relationships/audio" Target="../media/audio2.wav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16.png"/><Relationship Id="rId5" Type="http://schemas.openxmlformats.org/officeDocument/2006/relationships/image" Target="../media/image29.png"/><Relationship Id="rId15" Type="http://schemas.openxmlformats.org/officeDocument/2006/relationships/image" Target="../media/image2.png"/><Relationship Id="rId10" Type="http://schemas.openxmlformats.org/officeDocument/2006/relationships/image" Target="../media/image15.png"/><Relationship Id="rId19" Type="http://schemas.openxmlformats.org/officeDocument/2006/relationships/image" Target="../media/image11.png"/><Relationship Id="rId4" Type="http://schemas.openxmlformats.org/officeDocument/2006/relationships/image" Target="../media/image28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0.png"/><Relationship Id="rId18" Type="http://schemas.openxmlformats.org/officeDocument/2006/relationships/image" Target="../media/image6.png"/><Relationship Id="rId3" Type="http://schemas.openxmlformats.org/officeDocument/2006/relationships/image" Target="../media/image33.png"/><Relationship Id="rId21" Type="http://schemas.openxmlformats.org/officeDocument/2006/relationships/audio" Target="../media/audio3.wav"/><Relationship Id="rId7" Type="http://schemas.openxmlformats.org/officeDocument/2006/relationships/image" Target="../media/image30.png"/><Relationship Id="rId12" Type="http://schemas.openxmlformats.org/officeDocument/2006/relationships/image" Target="../media/image7.png"/><Relationship Id="rId17" Type="http://schemas.openxmlformats.org/officeDocument/2006/relationships/image" Target="../media/image9.png"/><Relationship Id="rId2" Type="http://schemas.openxmlformats.org/officeDocument/2006/relationships/audio" Target="../media/audio2.wav"/><Relationship Id="rId16" Type="http://schemas.openxmlformats.org/officeDocument/2006/relationships/image" Target="../media/image3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4.png"/><Relationship Id="rId5" Type="http://schemas.openxmlformats.org/officeDocument/2006/relationships/image" Target="../media/image28.png"/><Relationship Id="rId15" Type="http://schemas.openxmlformats.org/officeDocument/2006/relationships/image" Target="../media/image23.png"/><Relationship Id="rId10" Type="http://schemas.openxmlformats.org/officeDocument/2006/relationships/image" Target="../media/image22.png"/><Relationship Id="rId19" Type="http://schemas.openxmlformats.org/officeDocument/2006/relationships/image" Target="../media/image25.png"/><Relationship Id="rId4" Type="http://schemas.openxmlformats.org/officeDocument/2006/relationships/image" Target="../media/image21.png"/><Relationship Id="rId9" Type="http://schemas.openxmlformats.org/officeDocument/2006/relationships/image" Target="../media/image18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1.png"/><Relationship Id="rId7" Type="http://schemas.openxmlformats.org/officeDocument/2006/relationships/image" Target="../media/image15.png"/><Relationship Id="rId12" Type="http://schemas.openxmlformats.org/officeDocument/2006/relationships/image" Target="../media/image7.png"/><Relationship Id="rId17" Type="http://schemas.openxmlformats.org/officeDocument/2006/relationships/image" Target="../media/image24.png"/><Relationship Id="rId2" Type="http://schemas.openxmlformats.org/officeDocument/2006/relationships/audio" Target="../media/audio2.wav"/><Relationship Id="rId16" Type="http://schemas.openxmlformats.org/officeDocument/2006/relationships/image" Target="../media/image3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29.png"/><Relationship Id="rId15" Type="http://schemas.openxmlformats.org/officeDocument/2006/relationships/image" Target="../media/image11.png"/><Relationship Id="rId10" Type="http://schemas.openxmlformats.org/officeDocument/2006/relationships/image" Target="../media/image22.png"/><Relationship Id="rId19" Type="http://schemas.openxmlformats.org/officeDocument/2006/relationships/audio" Target="../media/audio3.wav"/><Relationship Id="rId4" Type="http://schemas.openxmlformats.org/officeDocument/2006/relationships/image" Target="../media/image28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Родителям будущих первоклассников</a:t>
            </a:r>
            <a:endParaRPr lang="en-US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151" y="0"/>
            <a:ext cx="1542422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28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Объект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477" y="489691"/>
            <a:ext cx="8305046" cy="494475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76978" y="568953"/>
            <a:ext cx="7065377" cy="418517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Дорогие </a:t>
            </a:r>
            <a:r>
              <a:rPr lang="ru-RU" sz="2000" dirty="0"/>
              <a:t>родители</a:t>
            </a:r>
            <a:r>
              <a:rPr lang="ru-RU" sz="2000" dirty="0" smtClean="0"/>
              <a:t>!</a:t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Вам предстоит долгий и интересный путь. В жизни вашего еще недавно маленького ребенка произойдут большие изменения. Он или она станут школьниками, изменится весь жизненный уклад, возрастут нагрузки, появится много новых обязанностей.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2529">
            <a:off x="10613721" y="2423823"/>
            <a:ext cx="843867" cy="83214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080">
            <a:off x="11024547" y="3955621"/>
            <a:ext cx="360731" cy="111622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3714">
            <a:off x="1251740" y="1802287"/>
            <a:ext cx="677073" cy="70278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302" y="5633566"/>
            <a:ext cx="899883" cy="76460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728" y="3581113"/>
            <a:ext cx="1727254" cy="13545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64" y="458374"/>
            <a:ext cx="1136865" cy="101054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004" y="5331883"/>
            <a:ext cx="1513991" cy="1367972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29223">
            <a:off x="10498010" y="4921915"/>
            <a:ext cx="1128225" cy="106682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0" y="4120695"/>
            <a:ext cx="2349532" cy="2510316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4363">
            <a:off x="2194161" y="3309071"/>
            <a:ext cx="834274" cy="1059896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611" y="92997"/>
            <a:ext cx="1080779" cy="73075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1725">
            <a:off x="652101" y="2751292"/>
            <a:ext cx="839982" cy="1119976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324297">
            <a:off x="2799085" y="5113118"/>
            <a:ext cx="617511" cy="784141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69843">
            <a:off x="2468896" y="4548480"/>
            <a:ext cx="590056" cy="63146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374126" y="129636"/>
            <a:ext cx="1542422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1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Объект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477" y="489690"/>
            <a:ext cx="8305046" cy="5547427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63312" y="889686"/>
            <a:ext cx="7065377" cy="4378505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Ваша </a:t>
            </a:r>
            <a:r>
              <a:rPr lang="ru-RU" sz="2400" dirty="0" smtClean="0"/>
              <a:t>задача - </a:t>
            </a:r>
            <a:r>
              <a:rPr lang="ru-RU" sz="2400" dirty="0"/>
              <a:t>помочь, поддержать ребенка в его новом статусе. Помочь ему перестроиться, организовать режим дня таким образом, что </a:t>
            </a:r>
            <a:r>
              <a:rPr lang="ru-RU" sz="2400" dirty="0" smtClean="0"/>
              <a:t>бы </a:t>
            </a:r>
            <a:r>
              <a:rPr lang="ru-RU" sz="2400" dirty="0"/>
              <a:t>непременно нашлось место для отдыха.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 началом учебного года </a:t>
            </a:r>
            <a:r>
              <a:rPr lang="ru-RU" sz="2400" dirty="0"/>
              <a:t>нагрузки будут большие как физические, так и </a:t>
            </a:r>
            <a:r>
              <a:rPr lang="ru-RU" sz="2400" dirty="0" smtClean="0"/>
              <a:t>эмоциональные. </a:t>
            </a:r>
            <a:r>
              <a:rPr lang="ru-RU" sz="2400" dirty="0"/>
              <a:t>Н</a:t>
            </a:r>
            <a:r>
              <a:rPr lang="ru-RU" sz="2400" dirty="0" smtClean="0"/>
              <a:t>е </a:t>
            </a:r>
            <a:r>
              <a:rPr lang="ru-RU" sz="2400" dirty="0"/>
              <a:t>стоит перегружать первый год в школе посещением большого числа кружков и секций. Выберите совместно с ребенком один, максимум два. 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66574">
            <a:off x="241178" y="2896444"/>
            <a:ext cx="1130408" cy="100480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36105">
            <a:off x="141769" y="4250184"/>
            <a:ext cx="2132823" cy="192711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4363">
            <a:off x="5678863" y="-71573"/>
            <a:ext cx="834274" cy="1059896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1725">
            <a:off x="6689160" y="5104500"/>
            <a:ext cx="716253" cy="95500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298067">
            <a:off x="1796121" y="2948197"/>
            <a:ext cx="617511" cy="784141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23738">
            <a:off x="2460391" y="4845258"/>
            <a:ext cx="684581" cy="732622"/>
          </a:xfrm>
          <a:prstGeom prst="rect">
            <a:avLst/>
          </a:prstGeom>
        </p:spPr>
      </p:pic>
      <p:pic>
        <p:nvPicPr>
          <p:cNvPr id="28" name="Объект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0934">
            <a:off x="8845279" y="4462938"/>
            <a:ext cx="2094777" cy="223812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555" y="3018318"/>
            <a:ext cx="1301519" cy="85224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115" y="5771248"/>
            <a:ext cx="713257" cy="437841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3483">
            <a:off x="484179" y="577401"/>
            <a:ext cx="804589" cy="811970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799940">
            <a:off x="11166939" y="4129127"/>
            <a:ext cx="712269" cy="846753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07994">
            <a:off x="1161998" y="1888380"/>
            <a:ext cx="870754" cy="431894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1734" y="443916"/>
            <a:ext cx="926919" cy="89154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70099">
            <a:off x="4297085" y="5143013"/>
            <a:ext cx="916553" cy="61971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564562" y="77241"/>
            <a:ext cx="1542422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6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477" y="489691"/>
            <a:ext cx="8305046" cy="28393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Помогите ребенку стать самостоятельным: например, </a:t>
            </a:r>
            <a:r>
              <a:rPr lang="ru-RU" sz="2400" dirty="0" smtClean="0"/>
              <a:t>пусть он сам:</a:t>
            </a:r>
            <a:endParaRPr lang="ru-RU" sz="2400" dirty="0"/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318" y="3531206"/>
            <a:ext cx="5019365" cy="87182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051" y="4605160"/>
            <a:ext cx="4773899" cy="897222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106" y="5704508"/>
            <a:ext cx="4443789" cy="931080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4219488" y="4792987"/>
            <a:ext cx="395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>
                <a:latin typeface="Comic Sans MS" panose="030F0702030302020204" pitchFamily="66" charset="0"/>
              </a:rPr>
              <a:t>подготавливает одежду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hlinkClick r:id="" action="ppaction://hlinkshowjump?jump=nextslide">
              <a:snd r:embed="rId7" name="chimes.wav"/>
            </a:hlinkClick>
          </p:cNvPr>
          <p:cNvSpPr txBox="1"/>
          <p:nvPr/>
        </p:nvSpPr>
        <p:spPr>
          <a:xfrm>
            <a:off x="4174750" y="3565511"/>
            <a:ext cx="3953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anose="030F0702030302020204" pitchFamily="66" charset="0"/>
              </a:rPr>
              <a:t>собирает портфель к следующему учебному </a:t>
            </a:r>
            <a:r>
              <a:rPr lang="ru-RU" dirty="0" smtClean="0">
                <a:latin typeface="Comic Sans MS" panose="030F0702030302020204" pitchFamily="66" charset="0"/>
              </a:rPr>
              <a:t>дню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19326" y="5985382"/>
            <a:ext cx="395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>
                <a:latin typeface="Comic Sans MS" panose="030F0702030302020204" pitchFamily="66" charset="0"/>
              </a:rPr>
              <a:t>спортивную форму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70507">
            <a:off x="11045001" y="2373211"/>
            <a:ext cx="876306" cy="86413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9546">
            <a:off x="2953713" y="4860755"/>
            <a:ext cx="308253" cy="95383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79521">
            <a:off x="7412489" y="2168454"/>
            <a:ext cx="620897" cy="64447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36" y="2035571"/>
            <a:ext cx="899883" cy="76460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555" y="3587934"/>
            <a:ext cx="1281536" cy="1005022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12278">
            <a:off x="358217" y="311272"/>
            <a:ext cx="1265213" cy="11431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10793">
            <a:off x="869095" y="2978892"/>
            <a:ext cx="932248" cy="881513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72" y="4178489"/>
            <a:ext cx="2295439" cy="2452521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9821" y="5915787"/>
            <a:ext cx="1010721" cy="683385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1725">
            <a:off x="9392514" y="2378206"/>
            <a:ext cx="839982" cy="1119976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793" y="4178490"/>
            <a:ext cx="2925387" cy="920412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99722">
            <a:off x="10602620" y="5302742"/>
            <a:ext cx="868971" cy="1033042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63088">
            <a:off x="5683831" y="195243"/>
            <a:ext cx="824339" cy="8319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506619" y="137634"/>
            <a:ext cx="1542422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29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B305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2727" y="5040089"/>
            <a:ext cx="5101230" cy="1745355"/>
          </a:xfrm>
          <a:prstGeom prst="rect">
            <a:avLst/>
          </a:prstGeom>
        </p:spPr>
      </p:pic>
      <p:pic>
        <p:nvPicPr>
          <p:cNvPr id="40" name="Объект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5" y="-60955"/>
            <a:ext cx="8305046" cy="28393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2857" y="341864"/>
            <a:ext cx="7430265" cy="1994055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Старайтесь при ребенке не высказываться о школе или об учителе негативно. Например такие высказывания как: </a:t>
            </a: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559" y="2700999"/>
            <a:ext cx="5719948" cy="98912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806" y="3772532"/>
            <a:ext cx="5477040" cy="970623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947" y="4868152"/>
            <a:ext cx="4443789" cy="93108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3714">
            <a:off x="10200093" y="3680044"/>
            <a:ext cx="581024" cy="6030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5419">
            <a:off x="9637612" y="1634716"/>
            <a:ext cx="1086550" cy="965822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223" y="2444941"/>
            <a:ext cx="1795065" cy="162193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4363">
            <a:off x="6326961" y="1669262"/>
            <a:ext cx="828536" cy="1052606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62" y="1726060"/>
            <a:ext cx="881415" cy="595957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93454">
            <a:off x="5968584" y="5664947"/>
            <a:ext cx="839982" cy="1119976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324297">
            <a:off x="2991909" y="6098746"/>
            <a:ext cx="617511" cy="784141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169843">
            <a:off x="6912954" y="4546020"/>
            <a:ext cx="590056" cy="631464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8" y="4658601"/>
            <a:ext cx="2676525" cy="17526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30923">
            <a:off x="494342" y="3370089"/>
            <a:ext cx="923598" cy="932071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84" y="2717756"/>
            <a:ext cx="717409" cy="44039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0478">
            <a:off x="8506263" y="4820334"/>
            <a:ext cx="843973" cy="418611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401637">
            <a:off x="10818705" y="2122045"/>
            <a:ext cx="684008" cy="868582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65921" y="23548"/>
            <a:ext cx="735724" cy="874636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236813" y="2871849"/>
            <a:ext cx="4808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anose="030F0702030302020204" pitchFamily="66" charset="0"/>
              </a:rPr>
              <a:t>«Ох, опять завтра понедельник и в школу тебя тащить ни свет ни заря»,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9" name="TextBox 28">
            <a:hlinkClick r:id="" action="ppaction://hlinkshowjump?jump=nextslide">
              <a:snd r:embed="rId21" name="chimes.wav"/>
            </a:hlinkClick>
          </p:cNvPr>
          <p:cNvSpPr txBox="1"/>
          <p:nvPr/>
        </p:nvSpPr>
        <p:spPr>
          <a:xfrm>
            <a:off x="2564391" y="4964360"/>
            <a:ext cx="395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anose="030F0702030302020204" pitchFamily="66" charset="0"/>
              </a:rPr>
              <a:t>«Как мне надоела твоя школа»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2881" y="4011227"/>
            <a:ext cx="4784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anose="030F0702030302020204" pitchFamily="66" charset="0"/>
              </a:rPr>
              <a:t>«Да в этих школах сейчас ничему не учат»,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07982" y="5215044"/>
            <a:ext cx="464886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anose="030F0702030302020204" pitchFamily="66" charset="0"/>
              </a:rPr>
              <a:t>Такие фразы очень </a:t>
            </a:r>
            <a:r>
              <a:rPr lang="ru-RU" sz="1400" dirty="0" err="1" smtClean="0">
                <a:latin typeface="Comic Sans MS" panose="030F0702030302020204" pitchFamily="66" charset="0"/>
              </a:rPr>
              <a:t>демотивируют</a:t>
            </a:r>
            <a:r>
              <a:rPr lang="ru-RU" sz="1400" dirty="0" smtClean="0">
                <a:latin typeface="Comic Sans MS" panose="030F0702030302020204" pitchFamily="66" charset="0"/>
              </a:rPr>
              <a:t>. Ребенок </a:t>
            </a:r>
            <a:r>
              <a:rPr lang="ru-RU" sz="1400" dirty="0">
                <a:latin typeface="Comic Sans MS" panose="030F0702030302020204" pitchFamily="66" charset="0"/>
              </a:rPr>
              <a:t>быстро перенимает родительские установки и пронесет это через весь учебный процесс. А ежедневно </a:t>
            </a:r>
            <a:r>
              <a:rPr lang="ru-RU" sz="1400" dirty="0" smtClean="0">
                <a:latin typeface="Comic Sans MS" panose="030F0702030302020204" pitchFamily="66" charset="0"/>
              </a:rPr>
              <a:t>посещать, а </a:t>
            </a:r>
            <a:r>
              <a:rPr lang="ru-RU" sz="1400" dirty="0">
                <a:latin typeface="Comic Sans MS" panose="030F0702030302020204" pitchFamily="66" charset="0"/>
              </a:rPr>
              <a:t>тем более почерпнуть что-то </a:t>
            </a:r>
            <a:r>
              <a:rPr lang="ru-RU" sz="1400" dirty="0" smtClean="0">
                <a:latin typeface="Comic Sans MS" panose="030F0702030302020204" pitchFamily="66" charset="0"/>
              </a:rPr>
              <a:t>полезное в </a:t>
            </a:r>
            <a:r>
              <a:rPr lang="ru-RU" sz="1400" dirty="0">
                <a:latin typeface="Comic Sans MS" panose="030F0702030302020204" pitchFamily="66" charset="0"/>
              </a:rPr>
              <a:t>описанном выше </a:t>
            </a:r>
            <a:r>
              <a:rPr lang="ru-RU" sz="1400" dirty="0" smtClean="0">
                <a:latin typeface="Comic Sans MS" panose="030F0702030302020204" pitchFamily="66" charset="0"/>
              </a:rPr>
              <a:t>месте, </a:t>
            </a:r>
            <a:r>
              <a:rPr lang="ru-RU" sz="1400" dirty="0">
                <a:latin typeface="Comic Sans MS" panose="030F0702030302020204" pitchFamily="66" charset="0"/>
              </a:rPr>
              <a:t>весьма затруднительно.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389498" y="60565"/>
            <a:ext cx="1542422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63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B305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477" y="489691"/>
            <a:ext cx="8305046" cy="28393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450" y="889686"/>
            <a:ext cx="7526868" cy="2353072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Интересуйтесь его школьной жизнью, разговаривайте о том, что ему </a:t>
            </a:r>
            <a:r>
              <a:rPr lang="ru-RU" sz="2000" b="1" dirty="0"/>
              <a:t>было интересно сегодня</a:t>
            </a:r>
            <a:r>
              <a:rPr lang="ru-RU" sz="2000" dirty="0"/>
              <a:t>, что </a:t>
            </a:r>
            <a:r>
              <a:rPr lang="ru-RU" sz="2000" b="1" dirty="0"/>
              <a:t>запомнилось больше всего</a:t>
            </a:r>
            <a:r>
              <a:rPr lang="ru-RU" sz="2000" dirty="0"/>
              <a:t>, </a:t>
            </a:r>
            <a:r>
              <a:rPr lang="ru-RU" sz="2000" b="1" dirty="0"/>
              <a:t>в какие игры они играли с друзьями </a:t>
            </a:r>
            <a:r>
              <a:rPr lang="ru-RU" sz="2000" dirty="0"/>
              <a:t>на перемене.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236" y="4096984"/>
            <a:ext cx="4041289" cy="701944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380" y="4871980"/>
            <a:ext cx="3280455" cy="61653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12850">
            <a:off x="2117577" y="2396450"/>
            <a:ext cx="405055" cy="125337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92" y="4605628"/>
            <a:ext cx="611643" cy="63487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00" y="544070"/>
            <a:ext cx="899883" cy="76460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5224">
            <a:off x="511328" y="5041813"/>
            <a:ext cx="1808953" cy="160795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5230">
            <a:off x="10574759" y="2653345"/>
            <a:ext cx="1443695" cy="1304455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03907">
            <a:off x="134964" y="1566641"/>
            <a:ext cx="842654" cy="79679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7822">
            <a:off x="2097426" y="3687681"/>
            <a:ext cx="1093134" cy="73910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279440">
            <a:off x="2543950" y="4685139"/>
            <a:ext cx="672616" cy="854116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13727">
            <a:off x="10549270" y="1644153"/>
            <a:ext cx="696731" cy="745625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34354" y="3509128"/>
            <a:ext cx="761018" cy="904706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6462">
            <a:off x="4493243" y="613025"/>
            <a:ext cx="1031290" cy="675292"/>
          </a:xfrm>
          <a:prstGeom prst="rect">
            <a:avLst/>
          </a:prstGeom>
        </p:spPr>
      </p:pic>
      <p:pic>
        <p:nvPicPr>
          <p:cNvPr id="33" name="Объект 1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77200">
            <a:off x="8823808" y="4187737"/>
            <a:ext cx="2306386" cy="246421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27" y="3455780"/>
            <a:ext cx="1568982" cy="1230447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809162" y="4923063"/>
            <a:ext cx="395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anose="030F0702030302020204" pitchFamily="66" charset="0"/>
              </a:rPr>
              <a:t>«что у вас было в школе?»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9" name="TextBox 28">
            <a:hlinkClick r:id="" action="ppaction://hlinkshowjump?jump=nextslide">
              <a:snd r:embed="rId19" name="chimes.wav"/>
            </a:hlinkClick>
          </p:cNvPr>
          <p:cNvSpPr txBox="1"/>
          <p:nvPr/>
        </p:nvSpPr>
        <p:spPr>
          <a:xfrm>
            <a:off x="3702236" y="4195451"/>
            <a:ext cx="3953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Comic Sans MS" panose="030F0702030302020204" pitchFamily="66" charset="0"/>
              </a:rPr>
              <a:t>«как дела в школе?»,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5198" y="3482200"/>
            <a:ext cx="3974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Comic Sans MS" panose="030F0702030302020204" pitchFamily="66" charset="0"/>
              </a:rPr>
              <a:t>Избегайте</a:t>
            </a:r>
            <a:r>
              <a:rPr lang="ru-RU" sz="2000" dirty="0">
                <a:latin typeface="Comic Sans MS" panose="030F0702030302020204" pitchFamily="66" charset="0"/>
              </a:rPr>
              <a:t> общих фраз типа: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70824" y="5727043"/>
            <a:ext cx="68161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Comic Sans MS" panose="030F0702030302020204" pitchFamily="66" charset="0"/>
              </a:rPr>
              <a:t>Внимательно, с искренним интересом </a:t>
            </a:r>
            <a:r>
              <a:rPr lang="ru-RU" dirty="0">
                <a:latin typeface="Comic Sans MS" panose="030F0702030302020204" pitchFamily="66" charset="0"/>
              </a:rPr>
              <a:t>слушайте своего ребенка, когда он рассказывает Вам нечто важное для него!</a:t>
            </a:r>
            <a:br>
              <a:rPr lang="ru-RU" dirty="0">
                <a:latin typeface="Comic Sans MS" panose="030F0702030302020204" pitchFamily="66" charset="0"/>
              </a:rPr>
            </a:br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525395" y="48483"/>
            <a:ext cx="1542422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6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20000"/>
                                        </p:clrVal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B305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25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926866" y="1330037"/>
            <a:ext cx="6338272" cy="260811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И главное</a:t>
            </a:r>
            <a:r>
              <a:rPr lang="ru-RU" sz="2000" dirty="0" smtClean="0"/>
              <a:t>: позволяйте </a:t>
            </a:r>
            <a:r>
              <a:rPr lang="ru-RU" sz="2000" dirty="0"/>
              <a:t>ребенку </a:t>
            </a:r>
            <a:r>
              <a:rPr lang="ru-RU" sz="2000" dirty="0" smtClean="0"/>
              <a:t>ошибаться! Постарайтесь </a:t>
            </a:r>
            <a:r>
              <a:rPr lang="ru-RU" sz="2000" dirty="0"/>
              <a:t>сохранять спокойствие, если вдруг у него не сразу все получается. </a:t>
            </a:r>
            <a:r>
              <a:rPr lang="ru-RU" sz="2000" b="1" dirty="0"/>
              <a:t>Объясняйте ребенку, что ошибка- это не страшное нечто, а лишь возможность попробовать еще раз. </a:t>
            </a:r>
            <a:r>
              <a:rPr lang="ru-RU" sz="2000" dirty="0"/>
              <a:t>Помогайте и подбадривайте в такие моменты.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Радуйтесь </a:t>
            </a:r>
            <a:r>
              <a:rPr lang="ru-RU" sz="2000" dirty="0"/>
              <a:t>его успехам вместе с </a:t>
            </a:r>
            <a:r>
              <a:rPr lang="ru-RU" sz="2000" dirty="0" smtClean="0"/>
              <a:t>ним! </a:t>
            </a:r>
            <a:br>
              <a:rPr lang="ru-RU" sz="2000" dirty="0" smtClean="0"/>
            </a:br>
            <a:r>
              <a:rPr lang="ru-RU" sz="2000" b="1" dirty="0" smtClean="0"/>
              <a:t>Дайте </a:t>
            </a:r>
            <a:r>
              <a:rPr lang="ru-RU" sz="2000" b="1" dirty="0"/>
              <a:t>понять, что вы всегда </a:t>
            </a:r>
            <a:r>
              <a:rPr lang="ru-RU" sz="2000" b="1" dirty="0" smtClean="0"/>
              <a:t>рядом!</a:t>
            </a:r>
            <a:endParaRPr lang="ru-RU" sz="20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7507" y="104673"/>
            <a:ext cx="1542422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58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MS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00A8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теста со школьными принадлежностями" id="{0DB051B5-062B-4D5C-88B3-67409C061757}" vid="{32D2A16D-0A2E-40ED-B197-800C742AC24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E33EC6-7D6C-4AA5-A9D5-3E5B46E49B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231DFE-ADDA-40FD-A6A5-EFD850C1BD29}">
  <ds:schemaRefs>
    <ds:schemaRef ds:uri="2547570a-e5f4-4946-a4c3-82580e42479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6ee78bd2-4339-4042-adc0-bcc646419980"/>
    <ds:schemaRef ds:uri="http://purl.org/dc/terms/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8437E90-8AFE-4137-B07C-618C80369B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Родителям будущих первоклассников</Template>
  <TotalTime>0</TotalTime>
  <Words>254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Тема Office</vt:lpstr>
      <vt:lpstr>Родителям будущих первоклассников</vt:lpstr>
      <vt:lpstr>Дорогие родители!  Вам предстоит долгий и интересный путь. В жизни вашего еще недавно маленького ребенка произойдут большие изменения. Он или она станут школьниками, изменится весь жизненный уклад, возрастут нагрузки, появится много новых обязанностей. </vt:lpstr>
      <vt:lpstr>Ваша задача - помочь, поддержать ребенка в его новом статусе. Помочь ему перестроиться, организовать режим дня таким образом, что бы непременно нашлось место для отдыха.  С началом учебного года нагрузки будут большие как физические, так и эмоциональные. Не стоит перегружать первый год в школе посещением большого числа кружков и секций. Выберите совместно с ребенком один, максимум два. </vt:lpstr>
      <vt:lpstr>Помогите ребенку стать самостоятельным: например, пусть он сам:</vt:lpstr>
      <vt:lpstr>Старайтесь при ребенке не высказываться о школе или об учителе негативно. Например такие высказывания как: </vt:lpstr>
      <vt:lpstr>Интересуйтесь его школьной жизнью, разговаривайте о том, что ему было интересно сегодня, что запомнилось больше всего, в какие игры они играли с друзьями на перемене.  </vt:lpstr>
      <vt:lpstr>И главное: позволяйте ребенку ошибаться! Постарайтесь сохранять спокойствие, если вдруг у него не сразу все получается. Объясняйте ребенку, что ошибка- это не страшное нечто, а лишь возможность попробовать еще раз. Помогайте и подбадривайте в такие моменты.  Радуйтесь его успехам вместе с ним!  Дайте понять, что вы всегда рядом!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2023-08-24T10:47:20Z</dcterms:created>
  <dcterms:modified xsi:type="dcterms:W3CDTF">2023-08-24T10:50:17Z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0x01010019AC5EAA778EFE4AB81F53BA0C48C9BB</vt:lpwstr>
  </property>
</Properties>
</file>